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61" r:id="rId5"/>
    <p:sldId id="266" r:id="rId6"/>
    <p:sldId id="267" r:id="rId7"/>
    <p:sldId id="268" r:id="rId8"/>
    <p:sldId id="269" r:id="rId9"/>
    <p:sldId id="259" r:id="rId10"/>
    <p:sldId id="260" r:id="rId11"/>
    <p:sldId id="262" r:id="rId12"/>
    <p:sldId id="263"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120" autoAdjust="0"/>
  </p:normalViewPr>
  <p:slideViewPr>
    <p:cSldViewPr snapToGrid="0">
      <p:cViewPr varScale="1">
        <p:scale>
          <a:sx n="77" d="100"/>
          <a:sy n="77" d="100"/>
        </p:scale>
        <p:origin x="5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A0A82-0665-481D-BCFC-349DAD588AA5}" type="datetimeFigureOut">
              <a:rPr lang="en-US" smtClean="0"/>
              <a:t>5/20/2016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95434-B5C1-4B10-83E9-F76E88D5398F}" type="slidenum">
              <a:rPr lang="en-US" smtClean="0"/>
              <a:t>‹#›</a:t>
            </a:fld>
            <a:endParaRPr lang="en-US"/>
          </a:p>
        </p:txBody>
      </p:sp>
    </p:spTree>
    <p:extLst>
      <p:ext uri="{BB962C8B-B14F-4D97-AF65-F5344CB8AC3E}">
        <p14:creationId xmlns:p14="http://schemas.microsoft.com/office/powerpoint/2010/main" val="286195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https://youtu.be/0itSS6ATWvM</a:t>
            </a:r>
            <a:endParaRPr lang="en-US" dirty="0"/>
          </a:p>
        </p:txBody>
      </p:sp>
      <p:sp>
        <p:nvSpPr>
          <p:cNvPr id="4" name="Slide Number Placeholder 3"/>
          <p:cNvSpPr>
            <a:spLocks noGrp="1"/>
          </p:cNvSpPr>
          <p:nvPr>
            <p:ph type="sldNum" sz="quarter" idx="10"/>
          </p:nvPr>
        </p:nvSpPr>
        <p:spPr/>
        <p:txBody>
          <a:bodyPr/>
          <a:lstStyle/>
          <a:p>
            <a:fld id="{AF495434-B5C1-4B10-83E9-F76E88D5398F}" type="slidenum">
              <a:rPr lang="en-US" smtClean="0"/>
              <a:t>3</a:t>
            </a:fld>
            <a:endParaRPr lang="en-US"/>
          </a:p>
        </p:txBody>
      </p:sp>
    </p:spTree>
    <p:extLst>
      <p:ext uri="{BB962C8B-B14F-4D97-AF65-F5344CB8AC3E}">
        <p14:creationId xmlns:p14="http://schemas.microsoft.com/office/powerpoint/2010/main" val="44149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 Have generic cheerios and Yellow Box name brand cheerios</a:t>
            </a:r>
          </a:p>
          <a:p>
            <a:endParaRPr lang="en-US" dirty="0" smtClean="0"/>
          </a:p>
          <a:p>
            <a:r>
              <a:rPr lang="en-US" dirty="0" smtClean="0"/>
              <a:t>Chemical Engineers at General Mills have mastered the process of making cheerios. The process begins with whole</a:t>
            </a:r>
            <a:r>
              <a:rPr lang="en-US" baseline="0" dirty="0" smtClean="0"/>
              <a:t> oats from the field, they are milled and cooked into an oat flour, the flour is then mixed with other ingredients (water, sugar, salt etc.) to make a dough. Similar processes are done to make doughs for cakes, breads, cookies, etc. So, what gives us a cheerio instead of a cake?.................. The dough ingredient and the cooking process! All of which are dictated by chemical engineers.</a:t>
            </a:r>
          </a:p>
          <a:p>
            <a:endParaRPr lang="en-US" baseline="0" dirty="0" smtClean="0"/>
          </a:p>
          <a:p>
            <a:r>
              <a:rPr lang="en-US" baseline="0" dirty="0" smtClean="0"/>
              <a:t>Cheerios have a top secret cooking process that gives it the simple goodness taste that most generic brands can’t match. After this cooking process the cheerios are cut into their circle shape, baked and coated with flavor (honey if honey nut cheerios).</a:t>
            </a:r>
          </a:p>
          <a:p>
            <a:endParaRPr lang="en-US" baseline="0" dirty="0" smtClean="0"/>
          </a:p>
          <a:p>
            <a:r>
              <a:rPr lang="en-US" baseline="0" dirty="0" smtClean="0"/>
              <a:t>Extruded Cereals (like coco puffs, </a:t>
            </a:r>
            <a:r>
              <a:rPr lang="en-US" baseline="0" dirty="0" err="1" smtClean="0"/>
              <a:t>trix</a:t>
            </a:r>
            <a:r>
              <a:rPr lang="en-US" baseline="0" dirty="0" smtClean="0"/>
              <a:t>, </a:t>
            </a:r>
            <a:r>
              <a:rPr lang="en-US" baseline="0" dirty="0" err="1" smtClean="0"/>
              <a:t>kix</a:t>
            </a:r>
            <a:r>
              <a:rPr lang="en-US" baseline="0" dirty="0" smtClean="0"/>
              <a:t>, etc.) video: https://youtu.be/gK45ZcnVG-c </a:t>
            </a:r>
            <a:endParaRPr lang="en-US" dirty="0"/>
          </a:p>
        </p:txBody>
      </p:sp>
      <p:sp>
        <p:nvSpPr>
          <p:cNvPr id="4" name="Slide Number Placeholder 3"/>
          <p:cNvSpPr>
            <a:spLocks noGrp="1"/>
          </p:cNvSpPr>
          <p:nvPr>
            <p:ph type="sldNum" sz="quarter" idx="10"/>
          </p:nvPr>
        </p:nvSpPr>
        <p:spPr/>
        <p:txBody>
          <a:bodyPr/>
          <a:lstStyle/>
          <a:p>
            <a:fld id="{AF495434-B5C1-4B10-83E9-F76E88D5398F}" type="slidenum">
              <a:rPr lang="en-US" smtClean="0"/>
              <a:t>4</a:t>
            </a:fld>
            <a:endParaRPr lang="en-US"/>
          </a:p>
        </p:txBody>
      </p:sp>
    </p:spTree>
    <p:extLst>
      <p:ext uri="{BB962C8B-B14F-4D97-AF65-F5344CB8AC3E}">
        <p14:creationId xmlns:p14="http://schemas.microsoft.com/office/powerpoint/2010/main" val="427897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want the Pretzel </a:t>
            </a:r>
            <a:r>
              <a:rPr lang="en-US" dirty="0" err="1" smtClean="0"/>
              <a:t>m&amp;m</a:t>
            </a:r>
            <a:r>
              <a:rPr lang="en-US" dirty="0" smtClean="0"/>
              <a:t> separated from the other </a:t>
            </a:r>
            <a:r>
              <a:rPr lang="en-US" dirty="0" err="1" smtClean="0"/>
              <a:t>m&amp;m’s</a:t>
            </a:r>
            <a:r>
              <a:rPr lang="en-US" dirty="0" smtClean="0"/>
              <a:t> how can we design a process that does that efficiently?</a:t>
            </a:r>
          </a:p>
          <a:p>
            <a:endParaRPr lang="en-US" dirty="0" smtClean="0"/>
          </a:p>
          <a:p>
            <a:r>
              <a:rPr lang="en-US" dirty="0" smtClean="0"/>
              <a:t>First: We</a:t>
            </a:r>
            <a:r>
              <a:rPr lang="en-US" baseline="0" dirty="0" smtClean="0"/>
              <a:t> analyze the problem and our variables. What is different between our 4 options. They have different compositions, which means they have different weights. How can your students design some process or tool that can separate the heavy pieces/big pieces from your chosen piece.</a:t>
            </a:r>
          </a:p>
          <a:p>
            <a:endParaRPr lang="en-US" baseline="0" dirty="0" smtClean="0"/>
          </a:p>
          <a:p>
            <a:r>
              <a:rPr lang="en-US" baseline="0" dirty="0" smtClean="0"/>
              <a:t>Think of a sifter, or a shaking table. The students should use a card board box with sides (12 pack soda cardboard box) and cut out precise holes that are only large enough to get rid of the unwanted skittles so that the big M&amp;Ms are on top.</a:t>
            </a:r>
            <a:endParaRPr lang="en-US" dirty="0"/>
          </a:p>
        </p:txBody>
      </p:sp>
      <p:sp>
        <p:nvSpPr>
          <p:cNvPr id="4" name="Slide Number Placeholder 3"/>
          <p:cNvSpPr>
            <a:spLocks noGrp="1"/>
          </p:cNvSpPr>
          <p:nvPr>
            <p:ph type="sldNum" sz="quarter" idx="10"/>
          </p:nvPr>
        </p:nvSpPr>
        <p:spPr/>
        <p:txBody>
          <a:bodyPr/>
          <a:lstStyle/>
          <a:p>
            <a:fld id="{AF495434-B5C1-4B10-83E9-F76E88D5398F}" type="slidenum">
              <a:rPr lang="en-US" smtClean="0"/>
              <a:t>6</a:t>
            </a:fld>
            <a:endParaRPr lang="en-US"/>
          </a:p>
        </p:txBody>
      </p:sp>
    </p:spTree>
    <p:extLst>
      <p:ext uri="{BB962C8B-B14F-4D97-AF65-F5344CB8AC3E}">
        <p14:creationId xmlns:p14="http://schemas.microsoft.com/office/powerpoint/2010/main" val="337238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$94, 350 (2012) http://www.bls.gov/ooh/architecture-and-engineering/chemical-engineers.htm</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HS</a:t>
            </a:r>
            <a:r>
              <a:rPr lang="en-US" i="1" baseline="0" dirty="0" smtClean="0"/>
              <a:t> – High School diploma and higher</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4 – Requires a 4 year college/university degree</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8+ - Requires at least 4 year college/university degree, 4 years of medical school, and additional school for specializations</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 A June 2013 salary survey by the American Institute of Chemical Engineers of their members reported the median yearly salary of graduates of bachelor's degree programs in 2011.</a:t>
            </a:r>
          </a:p>
          <a:p>
            <a:endParaRPr lang="en-US" dirty="0"/>
          </a:p>
        </p:txBody>
      </p:sp>
      <p:sp>
        <p:nvSpPr>
          <p:cNvPr id="4" name="Slide Number Placeholder 3"/>
          <p:cNvSpPr>
            <a:spLocks noGrp="1"/>
          </p:cNvSpPr>
          <p:nvPr>
            <p:ph type="sldNum" sz="quarter" idx="10"/>
          </p:nvPr>
        </p:nvSpPr>
        <p:spPr/>
        <p:txBody>
          <a:bodyPr/>
          <a:lstStyle/>
          <a:p>
            <a:fld id="{AF495434-B5C1-4B10-83E9-F76E88D5398F}" type="slidenum">
              <a:rPr lang="en-US" smtClean="0"/>
              <a:t>9</a:t>
            </a:fld>
            <a:endParaRPr lang="en-US"/>
          </a:p>
        </p:txBody>
      </p:sp>
    </p:spTree>
    <p:extLst>
      <p:ext uri="{BB962C8B-B14F-4D97-AF65-F5344CB8AC3E}">
        <p14:creationId xmlns:p14="http://schemas.microsoft.com/office/powerpoint/2010/main" val="111017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95434-B5C1-4B10-83E9-F76E88D5398F}" type="slidenum">
              <a:rPr lang="en-US" smtClean="0"/>
              <a:t>10</a:t>
            </a:fld>
            <a:endParaRPr lang="en-US"/>
          </a:p>
        </p:txBody>
      </p:sp>
    </p:spTree>
    <p:extLst>
      <p:ext uri="{BB962C8B-B14F-4D97-AF65-F5344CB8AC3E}">
        <p14:creationId xmlns:p14="http://schemas.microsoft.com/office/powerpoint/2010/main" val="273509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AP classes</a:t>
            </a:r>
            <a:r>
              <a:rPr lang="en-US" baseline="0" dirty="0" smtClean="0"/>
              <a:t> or community college courses (and doing well) could allow you to test out of the general required courses (AP scores of a 4 or a 5 typically). If you don’t test out, you are still exposed to the same material that you will be tested on in college. Thus, taking the suggested advanced courses in high school will better prepare you in college.</a:t>
            </a:r>
            <a:endParaRPr lang="en-US" dirty="0"/>
          </a:p>
        </p:txBody>
      </p:sp>
      <p:sp>
        <p:nvSpPr>
          <p:cNvPr id="4" name="Slide Number Placeholder 3"/>
          <p:cNvSpPr>
            <a:spLocks noGrp="1"/>
          </p:cNvSpPr>
          <p:nvPr>
            <p:ph type="sldNum" sz="quarter" idx="10"/>
          </p:nvPr>
        </p:nvSpPr>
        <p:spPr/>
        <p:txBody>
          <a:bodyPr/>
          <a:lstStyle/>
          <a:p>
            <a:fld id="{AF495434-B5C1-4B10-83E9-F76E88D5398F}" type="slidenum">
              <a:rPr lang="en-US" smtClean="0"/>
              <a:t>12</a:t>
            </a:fld>
            <a:endParaRPr lang="en-US"/>
          </a:p>
        </p:txBody>
      </p:sp>
    </p:spTree>
    <p:extLst>
      <p:ext uri="{BB962C8B-B14F-4D97-AF65-F5344CB8AC3E}">
        <p14:creationId xmlns:p14="http://schemas.microsoft.com/office/powerpoint/2010/main" val="126430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95434-B5C1-4B10-83E9-F76E88D5398F}" type="slidenum">
              <a:rPr lang="en-US" smtClean="0"/>
              <a:t>13</a:t>
            </a:fld>
            <a:endParaRPr lang="en-US"/>
          </a:p>
        </p:txBody>
      </p:sp>
    </p:spTree>
    <p:extLst>
      <p:ext uri="{BB962C8B-B14F-4D97-AF65-F5344CB8AC3E}">
        <p14:creationId xmlns:p14="http://schemas.microsoft.com/office/powerpoint/2010/main" val="331313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http://dlcblogforlab.blogspot.com/2012_12_01_archive.html</a:t>
            </a:r>
          </a:p>
          <a:p>
            <a:r>
              <a:rPr lang="en-US" dirty="0" smtClean="0"/>
              <a:t>https://www.teachengineering.org/view_activity.php?url=collection/csu_/activities/csu_polymer/csu_polymer_lesson01_activity1.xml</a:t>
            </a:r>
          </a:p>
          <a:p>
            <a:endParaRPr lang="en-US" dirty="0"/>
          </a:p>
        </p:txBody>
      </p:sp>
      <p:sp>
        <p:nvSpPr>
          <p:cNvPr id="4" name="Slide Number Placeholder 3"/>
          <p:cNvSpPr>
            <a:spLocks noGrp="1"/>
          </p:cNvSpPr>
          <p:nvPr>
            <p:ph type="sldNum" sz="quarter" idx="10"/>
          </p:nvPr>
        </p:nvSpPr>
        <p:spPr/>
        <p:txBody>
          <a:bodyPr/>
          <a:lstStyle/>
          <a:p>
            <a:fld id="{AF495434-B5C1-4B10-83E9-F76E88D5398F}" type="slidenum">
              <a:rPr lang="en-US" smtClean="0"/>
              <a:t>14</a:t>
            </a:fld>
            <a:endParaRPr lang="en-US"/>
          </a:p>
        </p:txBody>
      </p:sp>
    </p:spTree>
    <p:extLst>
      <p:ext uri="{BB962C8B-B14F-4D97-AF65-F5344CB8AC3E}">
        <p14:creationId xmlns:p14="http://schemas.microsoft.com/office/powerpoint/2010/main" val="4074495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5/20/2016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5/20/2016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Chemical Engineers</a:t>
            </a:r>
            <a:endParaRPr lang="en-US" dirty="0"/>
          </a:p>
        </p:txBody>
      </p:sp>
      <p:sp>
        <p:nvSpPr>
          <p:cNvPr id="3" name="Subtitle 2"/>
          <p:cNvSpPr>
            <a:spLocks noGrp="1"/>
          </p:cNvSpPr>
          <p:nvPr>
            <p:ph type="subTitle" idx="1"/>
          </p:nvPr>
        </p:nvSpPr>
        <p:spPr/>
        <p:txBody>
          <a:bodyPr/>
          <a:lstStyle/>
          <a:p>
            <a:r>
              <a:rPr lang="en-US" dirty="0" smtClean="0"/>
              <a:t>NS</a:t>
            </a:r>
            <a:r>
              <a:rPr lang="en-US" sz="3200" dirty="0" smtClean="0"/>
              <a:t>BE</a:t>
            </a:r>
            <a:r>
              <a:rPr lang="en-US" dirty="0" smtClean="0"/>
              <a:t> An Engineer</a:t>
            </a:r>
            <a:endParaRPr lang="en-US" dirty="0"/>
          </a:p>
        </p:txBody>
      </p:sp>
    </p:spTree>
    <p:extLst>
      <p:ext uri="{BB962C8B-B14F-4D97-AF65-F5344CB8AC3E}">
        <p14:creationId xmlns:p14="http://schemas.microsoft.com/office/powerpoint/2010/main" val="418121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industries hire Chemical Engineers</a:t>
            </a:r>
            <a:endParaRPr lang="en-US" dirty="0"/>
          </a:p>
        </p:txBody>
      </p:sp>
      <p:sp>
        <p:nvSpPr>
          <p:cNvPr id="3" name="Content Placeholder 2"/>
          <p:cNvSpPr>
            <a:spLocks noGrp="1"/>
          </p:cNvSpPr>
          <p:nvPr>
            <p:ph idx="1"/>
          </p:nvPr>
        </p:nvSpPr>
        <p:spPr>
          <a:xfrm>
            <a:off x="680321" y="2336873"/>
            <a:ext cx="9613861" cy="1873177"/>
          </a:xfrm>
        </p:spPr>
        <p:txBody>
          <a:bodyPr numCol="2"/>
          <a:lstStyle/>
          <a:p>
            <a:r>
              <a:rPr lang="en-US" dirty="0" smtClean="0"/>
              <a:t>Oil and Gas</a:t>
            </a:r>
          </a:p>
          <a:p>
            <a:r>
              <a:rPr lang="en-US" dirty="0" smtClean="0"/>
              <a:t>Consumer Goods</a:t>
            </a:r>
          </a:p>
          <a:p>
            <a:r>
              <a:rPr lang="en-US" dirty="0" smtClean="0"/>
              <a:t>Pharmaceuticals</a:t>
            </a:r>
          </a:p>
          <a:p>
            <a:r>
              <a:rPr lang="en-US" dirty="0" smtClean="0"/>
              <a:t>Academia</a:t>
            </a:r>
          </a:p>
          <a:p>
            <a:r>
              <a:rPr lang="en-US" dirty="0" smtClean="0"/>
              <a:t>And so much more….</a:t>
            </a:r>
            <a:endParaRPr lang="en-US" dirty="0"/>
          </a:p>
        </p:txBody>
      </p:sp>
      <p:pic>
        <p:nvPicPr>
          <p:cNvPr id="3076" name="Picture 4" descr="http://boltgroup.com/wp-content/uploads/BP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4210050"/>
            <a:ext cx="221111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forthemommas.com/wp-content/uploads/2015/06/Bayer-Aspir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36" y="5366635"/>
            <a:ext cx="2316614" cy="135801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onenewsone.files.wordpress.com/2011/08/cornel-west-teaching.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331" y="4467928"/>
            <a:ext cx="3282505" cy="225672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tatic01.nyt.com/images/2013/01/13/magazine/13wmt/13wmt-articleLarge-v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023" y="4861678"/>
            <a:ext cx="2982627"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56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classes should I take (now) for Chemical Engineering (later)</a:t>
            </a:r>
            <a:endParaRPr lang="en-US" dirty="0"/>
          </a:p>
        </p:txBody>
      </p:sp>
      <p:sp>
        <p:nvSpPr>
          <p:cNvPr id="3" name="Content Placeholder 2"/>
          <p:cNvSpPr>
            <a:spLocks noGrp="1"/>
          </p:cNvSpPr>
          <p:nvPr>
            <p:ph idx="1"/>
          </p:nvPr>
        </p:nvSpPr>
        <p:spPr/>
        <p:txBody>
          <a:bodyPr>
            <a:normAutofit lnSpcReduction="10000"/>
          </a:bodyPr>
          <a:lstStyle/>
          <a:p>
            <a:r>
              <a:rPr lang="en-US" dirty="0" smtClean="0"/>
              <a:t>Math </a:t>
            </a:r>
          </a:p>
          <a:p>
            <a:pPr lvl="1"/>
            <a:r>
              <a:rPr lang="en-US" dirty="0" smtClean="0"/>
              <a:t>Algebra by 7</a:t>
            </a:r>
            <a:r>
              <a:rPr lang="en-US" baseline="30000" dirty="0" smtClean="0"/>
              <a:t>th</a:t>
            </a:r>
            <a:r>
              <a:rPr lang="en-US" dirty="0" smtClean="0"/>
              <a:t> Grade</a:t>
            </a:r>
          </a:p>
          <a:p>
            <a:pPr lvl="1"/>
            <a:r>
              <a:rPr lang="en-US" dirty="0" smtClean="0"/>
              <a:t>Calculus in High School</a:t>
            </a:r>
          </a:p>
          <a:p>
            <a:pPr lvl="2"/>
            <a:r>
              <a:rPr lang="en-US" dirty="0" smtClean="0"/>
              <a:t>4 years of math in high school</a:t>
            </a:r>
          </a:p>
          <a:p>
            <a:pPr lvl="2"/>
            <a:r>
              <a:rPr lang="en-US" dirty="0" smtClean="0"/>
              <a:t>AP, IB, Honors, Community College classes</a:t>
            </a:r>
          </a:p>
          <a:p>
            <a:r>
              <a:rPr lang="en-US" dirty="0" smtClean="0"/>
              <a:t>Science</a:t>
            </a:r>
          </a:p>
          <a:p>
            <a:pPr lvl="1"/>
            <a:r>
              <a:rPr lang="en-US" dirty="0" smtClean="0"/>
              <a:t>Biology</a:t>
            </a:r>
          </a:p>
          <a:p>
            <a:pPr lvl="1"/>
            <a:r>
              <a:rPr lang="en-US" dirty="0" smtClean="0"/>
              <a:t>Chemistry</a:t>
            </a:r>
          </a:p>
          <a:p>
            <a:pPr lvl="1"/>
            <a:r>
              <a:rPr lang="en-US" dirty="0" smtClean="0"/>
              <a:t>Physics</a:t>
            </a:r>
          </a:p>
          <a:p>
            <a:pPr lvl="2"/>
            <a:r>
              <a:rPr lang="en-US" dirty="0" smtClean="0"/>
              <a:t>4 years of science in high school</a:t>
            </a:r>
          </a:p>
          <a:p>
            <a:pPr lvl="2"/>
            <a:r>
              <a:rPr lang="en-US" dirty="0" smtClean="0"/>
              <a:t>AP, IB, and Honors, Community College classes</a:t>
            </a:r>
          </a:p>
          <a:p>
            <a:endParaRPr lang="en-US" dirty="0"/>
          </a:p>
        </p:txBody>
      </p:sp>
      <p:sp>
        <p:nvSpPr>
          <p:cNvPr id="4" name="Explosion 1 3"/>
          <p:cNvSpPr/>
          <p:nvPr/>
        </p:nvSpPr>
        <p:spPr>
          <a:xfrm>
            <a:off x="7615450" y="2669397"/>
            <a:ext cx="3603009" cy="293426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That does NOT mean your other subjects don’t matter</a:t>
            </a:r>
            <a:endParaRPr lang="en-US" dirty="0"/>
          </a:p>
        </p:txBody>
      </p:sp>
    </p:spTree>
    <p:extLst>
      <p:ext uri="{BB962C8B-B14F-4D97-AF65-F5344CB8AC3E}">
        <p14:creationId xmlns:p14="http://schemas.microsoft.com/office/powerpoint/2010/main" val="206511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Chemical Engineering Freshmen Year of College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a:t>
            </a:r>
            <a:r>
              <a:rPr lang="en-US" baseline="30000" dirty="0" smtClean="0"/>
              <a:t>st</a:t>
            </a:r>
            <a:r>
              <a:rPr lang="en-US" dirty="0" smtClean="0"/>
              <a:t> Semester</a:t>
            </a:r>
          </a:p>
          <a:p>
            <a:pPr lvl="1"/>
            <a:r>
              <a:rPr lang="en-US" dirty="0" smtClean="0"/>
              <a:t>Calculus 1</a:t>
            </a:r>
          </a:p>
          <a:p>
            <a:pPr lvl="1"/>
            <a:r>
              <a:rPr lang="en-US" dirty="0" smtClean="0"/>
              <a:t>General Chemistry 1</a:t>
            </a:r>
          </a:p>
          <a:p>
            <a:pPr lvl="1"/>
            <a:r>
              <a:rPr lang="en-US" dirty="0" smtClean="0"/>
              <a:t>Physics 1</a:t>
            </a:r>
          </a:p>
          <a:p>
            <a:pPr lvl="1"/>
            <a:r>
              <a:rPr lang="en-US" dirty="0" smtClean="0"/>
              <a:t>Engineering Computing 1</a:t>
            </a:r>
          </a:p>
          <a:p>
            <a:pPr lvl="1"/>
            <a:r>
              <a:rPr lang="en-US" dirty="0" smtClean="0"/>
              <a:t>Elective 1 (Psychology, Spanish, Theatre, History, English, etc.)</a:t>
            </a:r>
          </a:p>
          <a:p>
            <a:r>
              <a:rPr lang="en-US" dirty="0" smtClean="0"/>
              <a:t>2</a:t>
            </a:r>
            <a:r>
              <a:rPr lang="en-US" baseline="30000" dirty="0" smtClean="0"/>
              <a:t>nd</a:t>
            </a:r>
            <a:r>
              <a:rPr lang="en-US" dirty="0" smtClean="0"/>
              <a:t> Semester</a:t>
            </a:r>
          </a:p>
          <a:p>
            <a:pPr lvl="1"/>
            <a:r>
              <a:rPr lang="en-US" dirty="0" smtClean="0"/>
              <a:t>Calculus 2</a:t>
            </a:r>
          </a:p>
          <a:p>
            <a:pPr lvl="1"/>
            <a:r>
              <a:rPr lang="en-US" dirty="0" smtClean="0"/>
              <a:t>General Chemistry 2</a:t>
            </a:r>
          </a:p>
          <a:p>
            <a:pPr lvl="1"/>
            <a:r>
              <a:rPr lang="en-US" dirty="0" smtClean="0"/>
              <a:t>Physics 2</a:t>
            </a:r>
          </a:p>
          <a:p>
            <a:pPr lvl="1"/>
            <a:r>
              <a:rPr lang="en-US" dirty="0" smtClean="0"/>
              <a:t>Engineering Computing 2</a:t>
            </a:r>
          </a:p>
          <a:p>
            <a:pPr lvl="1"/>
            <a:r>
              <a:rPr lang="en-US" dirty="0" smtClean="0"/>
              <a:t>Elective 2</a:t>
            </a:r>
          </a:p>
          <a:p>
            <a:pPr lvl="1"/>
            <a:endParaRPr lang="en-US" dirty="0"/>
          </a:p>
        </p:txBody>
      </p:sp>
    </p:spTree>
    <p:extLst>
      <p:ext uri="{BB962C8B-B14F-4D97-AF65-F5344CB8AC3E}">
        <p14:creationId xmlns:p14="http://schemas.microsoft.com/office/powerpoint/2010/main" val="393590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Polymerization</a:t>
            </a:r>
            <a:endParaRPr lang="en-US" dirty="0"/>
          </a:p>
        </p:txBody>
      </p:sp>
      <p:sp>
        <p:nvSpPr>
          <p:cNvPr id="3" name="Content Placeholder 2"/>
          <p:cNvSpPr>
            <a:spLocks noGrp="1"/>
          </p:cNvSpPr>
          <p:nvPr>
            <p:ph idx="1"/>
          </p:nvPr>
        </p:nvSpPr>
        <p:spPr/>
        <p:txBody>
          <a:bodyPr/>
          <a:lstStyle/>
          <a:p>
            <a:r>
              <a:rPr lang="en-US" dirty="0" smtClean="0"/>
              <a:t>Polymer: A chain of many smaller repeating units (monomers) connected by covalent bonds</a:t>
            </a:r>
          </a:p>
          <a:p>
            <a:r>
              <a:rPr lang="en-US" dirty="0" smtClean="0"/>
              <a:t>Plastic is made this way (Polyethylene, Polypropylene, Polystyrene)</a:t>
            </a:r>
          </a:p>
          <a:p>
            <a:r>
              <a:rPr lang="en-US" dirty="0" smtClean="0"/>
              <a:t>Let’s Try!!!</a:t>
            </a:r>
            <a:endParaRPr lang="en-US" dirty="0"/>
          </a:p>
        </p:txBody>
      </p:sp>
    </p:spTree>
    <p:extLst>
      <p:ext uri="{BB962C8B-B14F-4D97-AF65-F5344CB8AC3E}">
        <p14:creationId xmlns:p14="http://schemas.microsoft.com/office/powerpoint/2010/main" val="64130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Silly </a:t>
            </a:r>
            <a:r>
              <a:rPr lang="en-US" dirty="0" err="1" smtClean="0"/>
              <a:t>Puddy</a:t>
            </a:r>
            <a:r>
              <a:rPr lang="en-US" dirty="0" smtClean="0"/>
              <a:t> Activity</a:t>
            </a:r>
            <a:endParaRPr lang="en-US" dirty="0"/>
          </a:p>
        </p:txBody>
      </p:sp>
      <p:pic>
        <p:nvPicPr>
          <p:cNvPr id="4" name="Picture 3"/>
          <p:cNvPicPr>
            <a:picLocks noChangeAspect="1"/>
          </p:cNvPicPr>
          <p:nvPr/>
        </p:nvPicPr>
        <p:blipFill>
          <a:blip r:embed="rId3"/>
          <a:stretch>
            <a:fillRect/>
          </a:stretch>
        </p:blipFill>
        <p:spPr>
          <a:xfrm>
            <a:off x="1560569" y="2093452"/>
            <a:ext cx="7853363" cy="4612148"/>
          </a:xfrm>
          <a:prstGeom prst="rect">
            <a:avLst/>
          </a:prstGeom>
        </p:spPr>
      </p:pic>
    </p:spTree>
    <p:extLst>
      <p:ext uri="{BB962C8B-B14F-4D97-AF65-F5344CB8AC3E}">
        <p14:creationId xmlns:p14="http://schemas.microsoft.com/office/powerpoint/2010/main" val="94012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Chemical Engineer?</a:t>
            </a:r>
            <a:endParaRPr lang="en-US" dirty="0"/>
          </a:p>
        </p:txBody>
      </p:sp>
      <p:sp>
        <p:nvSpPr>
          <p:cNvPr id="3" name="Content Placeholder 2"/>
          <p:cNvSpPr>
            <a:spLocks noGrp="1"/>
          </p:cNvSpPr>
          <p:nvPr>
            <p:ph idx="1"/>
          </p:nvPr>
        </p:nvSpPr>
        <p:spPr/>
        <p:txBody>
          <a:bodyPr/>
          <a:lstStyle/>
          <a:p>
            <a:r>
              <a:rPr lang="en-US" dirty="0" smtClean="0"/>
              <a:t>An individual that graduated from a 4 year college or University with a Bachelor’s in Science degree</a:t>
            </a:r>
            <a:endParaRPr lang="en-US" dirty="0"/>
          </a:p>
        </p:txBody>
      </p:sp>
      <p:pic>
        <p:nvPicPr>
          <p:cNvPr id="1026" name="Picture 2" descr="http://a5.files.biography.com/image/upload/c_fill,cs_srgb,dpr_1.0,g_face,h_300,q_80,w_300/MTE1ODA0OTcxODY2MjkzNzc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1" y="3581396"/>
            <a:ext cx="2857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92203" y="4271482"/>
            <a:ext cx="4009292" cy="1477328"/>
          </a:xfrm>
          <a:prstGeom prst="rect">
            <a:avLst/>
          </a:prstGeom>
          <a:noFill/>
        </p:spPr>
        <p:txBody>
          <a:bodyPr wrap="square" rtlCol="0">
            <a:spAutoFit/>
          </a:bodyPr>
          <a:lstStyle/>
          <a:p>
            <a:r>
              <a:rPr lang="en-US" dirty="0" smtClean="0"/>
              <a:t>Dr. Mae Jemison was the first African American Women in space. She received her B.S. in Chemical Engineering at Stanford University at the age of 20! </a:t>
            </a:r>
            <a:endParaRPr lang="en-US" dirty="0"/>
          </a:p>
        </p:txBody>
      </p:sp>
      <p:sp>
        <p:nvSpPr>
          <p:cNvPr id="5" name="Explosion 2 4"/>
          <p:cNvSpPr/>
          <p:nvPr/>
        </p:nvSpPr>
        <p:spPr>
          <a:xfrm>
            <a:off x="7958585" y="3208154"/>
            <a:ext cx="3906982" cy="36498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Are you next?!</a:t>
            </a:r>
            <a:endParaRPr lang="en-US" sz="3200" dirty="0"/>
          </a:p>
        </p:txBody>
      </p:sp>
    </p:spTree>
    <p:extLst>
      <p:ext uri="{BB962C8B-B14F-4D97-AF65-F5344CB8AC3E}">
        <p14:creationId xmlns:p14="http://schemas.microsoft.com/office/powerpoint/2010/main" val="32287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Chemical Engineer do?</a:t>
            </a:r>
            <a:endParaRPr lang="en-US" dirty="0"/>
          </a:p>
        </p:txBody>
      </p:sp>
      <p:sp>
        <p:nvSpPr>
          <p:cNvPr id="3" name="Content Placeholder 2"/>
          <p:cNvSpPr>
            <a:spLocks noGrp="1"/>
          </p:cNvSpPr>
          <p:nvPr>
            <p:ph idx="1"/>
          </p:nvPr>
        </p:nvSpPr>
        <p:spPr/>
        <p:txBody>
          <a:bodyPr/>
          <a:lstStyle/>
          <a:p>
            <a:r>
              <a:rPr lang="en-US" dirty="0" smtClean="0"/>
              <a:t>A chemical engineer focuses on the processes involved with transforming raw materials into usable products</a:t>
            </a:r>
          </a:p>
          <a:p>
            <a:r>
              <a:rPr lang="en-US" dirty="0" smtClean="0"/>
              <a:t>Chemical engineers apply their skills in science, math, environmental management, and business to make production processes more efficient and profitable</a:t>
            </a:r>
            <a:endParaRPr lang="en-US" dirty="0"/>
          </a:p>
        </p:txBody>
      </p:sp>
      <p:pic>
        <p:nvPicPr>
          <p:cNvPr id="4098" name="Picture 2" descr="http://img.modernghana.com/images/content/imdo2srff0_petrole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306" y="4695820"/>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lastic Water Bott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080" y="4695820"/>
            <a:ext cx="2683160" cy="177404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676039" y="5056990"/>
            <a:ext cx="1542197" cy="1020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24585" y="6469862"/>
            <a:ext cx="2197621" cy="369332"/>
          </a:xfrm>
          <a:prstGeom prst="rect">
            <a:avLst/>
          </a:prstGeom>
          <a:noFill/>
        </p:spPr>
        <p:txBody>
          <a:bodyPr wrap="square" rtlCol="0">
            <a:spAutoFit/>
          </a:bodyPr>
          <a:lstStyle/>
          <a:p>
            <a:pPr algn="ctr"/>
            <a:r>
              <a:rPr lang="en-US" dirty="0"/>
              <a:t>Petroleum</a:t>
            </a:r>
          </a:p>
        </p:txBody>
      </p:sp>
      <p:sp>
        <p:nvSpPr>
          <p:cNvPr id="8" name="TextBox 7"/>
          <p:cNvSpPr txBox="1"/>
          <p:nvPr/>
        </p:nvSpPr>
        <p:spPr>
          <a:xfrm>
            <a:off x="6771849" y="6496736"/>
            <a:ext cx="2197621" cy="369332"/>
          </a:xfrm>
          <a:prstGeom prst="rect">
            <a:avLst/>
          </a:prstGeom>
          <a:noFill/>
        </p:spPr>
        <p:txBody>
          <a:bodyPr wrap="square" rtlCol="0">
            <a:spAutoFit/>
          </a:bodyPr>
          <a:lstStyle/>
          <a:p>
            <a:pPr algn="ctr"/>
            <a:r>
              <a:rPr lang="en-US" dirty="0" smtClean="0"/>
              <a:t>Plastic</a:t>
            </a:r>
            <a:endParaRPr lang="en-US" dirty="0"/>
          </a:p>
        </p:txBody>
      </p:sp>
    </p:spTree>
    <p:extLst>
      <p:ext uri="{BB962C8B-B14F-4D97-AF65-F5344CB8AC3E}">
        <p14:creationId xmlns:p14="http://schemas.microsoft.com/office/powerpoint/2010/main" val="934825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Cheerios</a:t>
            </a:r>
            <a:endParaRPr lang="en-US" dirty="0"/>
          </a:p>
        </p:txBody>
      </p:sp>
      <p:pic>
        <p:nvPicPr>
          <p:cNvPr id="2050" name="Picture 2" descr="http://www.bakeryandsnacks.com/var/plain_site/storage/images/publications/food-beverage-nutrition/bakeryandsnacks.com/processing-packaging/oat-processing-needs-a-re-think-says-campden-bri/8892689-1-eng-GB/Oat-processing-needs-a-re-think-says-Campden-BRI_strict_xxl.jpg"/>
          <p:cNvPicPr>
            <a:picLocks noChangeAspect="1" noChangeArrowheads="1"/>
          </p:cNvPicPr>
          <p:nvPr/>
        </p:nvPicPr>
        <p:blipFill rotWithShape="1">
          <a:blip r:embed="rId3">
            <a:extLst>
              <a:ext uri="{28A0092B-C50C-407E-A947-70E740481C1C}">
                <a14:useLocalDpi xmlns:a14="http://schemas.microsoft.com/office/drawing/2010/main" val="0"/>
              </a:ext>
            </a:extLst>
          </a:blip>
          <a:srcRect l="26103" r="17046"/>
          <a:stretch/>
        </p:blipFill>
        <p:spPr bwMode="auto">
          <a:xfrm>
            <a:off x="480302" y="2296804"/>
            <a:ext cx="1433015" cy="1417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ight Arrow 3"/>
          <p:cNvSpPr/>
          <p:nvPr/>
        </p:nvSpPr>
        <p:spPr>
          <a:xfrm>
            <a:off x="2262105" y="2154339"/>
            <a:ext cx="1651379" cy="163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Cooked &amp;</a:t>
            </a:r>
          </a:p>
          <a:p>
            <a:pPr algn="ctr"/>
            <a:r>
              <a:rPr lang="en-US" dirty="0" smtClean="0"/>
              <a:t>Made into Flour</a:t>
            </a:r>
            <a:endParaRPr lang="en-US" dirty="0"/>
          </a:p>
        </p:txBody>
      </p:sp>
      <p:pic>
        <p:nvPicPr>
          <p:cNvPr id="2052" name="Picture 4" descr="http://media.honeyville.com/media/catalog/product/cache/2/image/9df78eab33525d08d6e5fb8d27136e95/o/a/oat-flour-honeyville-14new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066" y="2296804"/>
            <a:ext cx="1412456" cy="1412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ight Arrow 6"/>
          <p:cNvSpPr/>
          <p:nvPr/>
        </p:nvSpPr>
        <p:spPr>
          <a:xfrm>
            <a:off x="5768287" y="2145903"/>
            <a:ext cx="1519617" cy="163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Blending</a:t>
            </a:r>
          </a:p>
        </p:txBody>
      </p:sp>
      <p:pic>
        <p:nvPicPr>
          <p:cNvPr id="2056" name="Picture 8" descr="https://bakingthroughmsbh.files.wordpress.com/2010/03/mixing-dough.jpg?w=300&amp;h=199"/>
          <p:cNvPicPr>
            <a:picLocks noChangeAspect="1" noChangeArrowheads="1"/>
          </p:cNvPicPr>
          <p:nvPr/>
        </p:nvPicPr>
        <p:blipFill rotWithShape="1">
          <a:blip r:embed="rId5">
            <a:extLst>
              <a:ext uri="{28A0092B-C50C-407E-A947-70E740481C1C}">
                <a14:useLocalDpi xmlns:a14="http://schemas.microsoft.com/office/drawing/2010/main" val="0"/>
              </a:ext>
            </a:extLst>
          </a:blip>
          <a:srcRect l="7802" r="25433"/>
          <a:stretch/>
        </p:blipFill>
        <p:spPr bwMode="auto">
          <a:xfrm>
            <a:off x="7584332" y="2274126"/>
            <a:ext cx="1419366" cy="1417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Down Arrow 5"/>
          <p:cNvSpPr/>
          <p:nvPr/>
        </p:nvSpPr>
        <p:spPr>
          <a:xfrm>
            <a:off x="10247921" y="3930555"/>
            <a:ext cx="1787857" cy="1228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Cut into Shape</a:t>
            </a:r>
            <a:endParaRPr lang="en-US" dirty="0"/>
          </a:p>
        </p:txBody>
      </p:sp>
      <p:pic>
        <p:nvPicPr>
          <p:cNvPr id="2058" name="Picture 10" descr="http://topstepconsulting.com/wp-content/uploads/TopSecr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3191" y="2274126"/>
            <a:ext cx="1417319" cy="1417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www.guavarose.com/wp-content/uploads/2013/05/wpid7909-DSC_8227.jpg"/>
          <p:cNvPicPr>
            <a:picLocks noChangeAspect="1" noChangeArrowheads="1"/>
          </p:cNvPicPr>
          <p:nvPr/>
        </p:nvPicPr>
        <p:blipFill rotWithShape="1">
          <a:blip r:embed="rId7">
            <a:extLst>
              <a:ext uri="{28A0092B-C50C-407E-A947-70E740481C1C}">
                <a14:useLocalDpi xmlns:a14="http://schemas.microsoft.com/office/drawing/2010/main" val="0"/>
              </a:ext>
            </a:extLst>
          </a:blip>
          <a:srcRect l="12145" r="21059"/>
          <a:stretch/>
        </p:blipFill>
        <p:spPr bwMode="auto">
          <a:xfrm>
            <a:off x="10433191" y="5342828"/>
            <a:ext cx="1419368" cy="1417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2" name="Picture 14" descr="http://www.happysimpleliving.com/wp-content/uploads/2014/06/Cheerio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3484" y="4012442"/>
            <a:ext cx="1990269" cy="2738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Right Arrow 13"/>
          <p:cNvSpPr/>
          <p:nvPr/>
        </p:nvSpPr>
        <p:spPr>
          <a:xfrm>
            <a:off x="9142707" y="2145903"/>
            <a:ext cx="1151475" cy="163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Cook</a:t>
            </a:r>
          </a:p>
        </p:txBody>
      </p:sp>
      <p:sp>
        <p:nvSpPr>
          <p:cNvPr id="15" name="Right Arrow 14"/>
          <p:cNvSpPr/>
          <p:nvPr/>
        </p:nvSpPr>
        <p:spPr>
          <a:xfrm flipH="1">
            <a:off x="7484081" y="5158854"/>
            <a:ext cx="1519617" cy="163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Bake and Flavor</a:t>
            </a:r>
          </a:p>
        </p:txBody>
      </p:sp>
      <p:sp>
        <p:nvSpPr>
          <p:cNvPr id="8" name="Explosion 2 7"/>
          <p:cNvSpPr/>
          <p:nvPr/>
        </p:nvSpPr>
        <p:spPr>
          <a:xfrm>
            <a:off x="-19348" y="4176762"/>
            <a:ext cx="3720764" cy="22245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 you taste the difference?</a:t>
            </a:r>
            <a:endParaRPr lang="en-US" dirty="0"/>
          </a:p>
        </p:txBody>
      </p:sp>
      <p:sp>
        <p:nvSpPr>
          <p:cNvPr id="9" name="TextBox 8"/>
          <p:cNvSpPr txBox="1"/>
          <p:nvPr/>
        </p:nvSpPr>
        <p:spPr>
          <a:xfrm>
            <a:off x="680322" y="1965278"/>
            <a:ext cx="752694" cy="369332"/>
          </a:xfrm>
          <a:prstGeom prst="rect">
            <a:avLst/>
          </a:prstGeom>
          <a:noFill/>
        </p:spPr>
        <p:txBody>
          <a:bodyPr wrap="square" rtlCol="0">
            <a:spAutoFit/>
          </a:bodyPr>
          <a:lstStyle/>
          <a:p>
            <a:pPr algn="ctr"/>
            <a:r>
              <a:rPr lang="en-US" dirty="0" smtClean="0"/>
              <a:t>Oats</a:t>
            </a:r>
            <a:endParaRPr lang="en-US" dirty="0"/>
          </a:p>
        </p:txBody>
      </p:sp>
      <p:sp>
        <p:nvSpPr>
          <p:cNvPr id="18" name="TextBox 17"/>
          <p:cNvSpPr txBox="1"/>
          <p:nvPr/>
        </p:nvSpPr>
        <p:spPr>
          <a:xfrm>
            <a:off x="4436442" y="1913628"/>
            <a:ext cx="752694" cy="369332"/>
          </a:xfrm>
          <a:prstGeom prst="rect">
            <a:avLst/>
          </a:prstGeom>
          <a:noFill/>
        </p:spPr>
        <p:txBody>
          <a:bodyPr wrap="square" rtlCol="0">
            <a:spAutoFit/>
          </a:bodyPr>
          <a:lstStyle/>
          <a:p>
            <a:pPr algn="ctr"/>
            <a:r>
              <a:rPr lang="en-US" dirty="0" smtClean="0"/>
              <a:t>Flour</a:t>
            </a:r>
            <a:endParaRPr lang="en-US" dirty="0"/>
          </a:p>
        </p:txBody>
      </p:sp>
      <p:sp>
        <p:nvSpPr>
          <p:cNvPr id="19" name="TextBox 18"/>
          <p:cNvSpPr txBox="1"/>
          <p:nvPr/>
        </p:nvSpPr>
        <p:spPr>
          <a:xfrm>
            <a:off x="7710985" y="1880819"/>
            <a:ext cx="959377" cy="369332"/>
          </a:xfrm>
          <a:prstGeom prst="rect">
            <a:avLst/>
          </a:prstGeom>
          <a:noFill/>
        </p:spPr>
        <p:txBody>
          <a:bodyPr wrap="square" rtlCol="0">
            <a:spAutoFit/>
          </a:bodyPr>
          <a:lstStyle/>
          <a:p>
            <a:pPr algn="ctr"/>
            <a:r>
              <a:rPr lang="en-US" dirty="0" smtClean="0"/>
              <a:t>Dough</a:t>
            </a:r>
            <a:endParaRPr lang="en-US" dirty="0"/>
          </a:p>
        </p:txBody>
      </p:sp>
    </p:spTree>
    <p:extLst>
      <p:ext uri="{BB962C8B-B14F-4D97-AF65-F5344CB8AC3E}">
        <p14:creationId xmlns:p14="http://schemas.microsoft.com/office/powerpoint/2010/main" val="7879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Application!!! Gluten Free Cheerios</a:t>
            </a:r>
            <a:endParaRPr lang="en-US" dirty="0"/>
          </a:p>
        </p:txBody>
      </p:sp>
      <p:sp>
        <p:nvSpPr>
          <p:cNvPr id="3" name="Content Placeholder 2"/>
          <p:cNvSpPr>
            <a:spLocks noGrp="1"/>
          </p:cNvSpPr>
          <p:nvPr>
            <p:ph idx="1"/>
          </p:nvPr>
        </p:nvSpPr>
        <p:spPr/>
        <p:txBody>
          <a:bodyPr/>
          <a:lstStyle/>
          <a:p>
            <a:r>
              <a:rPr lang="en-US" dirty="0"/>
              <a:t>https://youtu.be/Wfe8k9mzvSI</a:t>
            </a:r>
          </a:p>
        </p:txBody>
      </p:sp>
      <p:pic>
        <p:nvPicPr>
          <p:cNvPr id="4" name="Picture 3"/>
          <p:cNvPicPr>
            <a:picLocks noChangeAspect="1"/>
          </p:cNvPicPr>
          <p:nvPr/>
        </p:nvPicPr>
        <p:blipFill>
          <a:blip r:embed="rId2"/>
          <a:stretch>
            <a:fillRect/>
          </a:stretch>
        </p:blipFill>
        <p:spPr>
          <a:xfrm>
            <a:off x="3258401" y="2905121"/>
            <a:ext cx="6248400" cy="3533775"/>
          </a:xfrm>
          <a:prstGeom prst="rect">
            <a:avLst/>
          </a:prstGeom>
        </p:spPr>
      </p:pic>
    </p:spTree>
    <p:extLst>
      <p:ext uri="{BB962C8B-B14F-4D97-AF65-F5344CB8AC3E}">
        <p14:creationId xmlns:p14="http://schemas.microsoft.com/office/powerpoint/2010/main" val="181205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Development: Case Study - Let’s go Gluten Free</a:t>
            </a:r>
            <a:endParaRPr lang="en-US" dirty="0"/>
          </a:p>
        </p:txBody>
      </p:sp>
      <p:pic>
        <p:nvPicPr>
          <p:cNvPr id="1026" name="Picture 2" descr="http://civileats.com/wp-content/uploads/2014/03/shutterstock_131911394-680x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00" y="2325176"/>
            <a:ext cx="2475311" cy="1656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1461" y="4232488"/>
            <a:ext cx="2038350" cy="369332"/>
          </a:xfrm>
          <a:prstGeom prst="rect">
            <a:avLst/>
          </a:prstGeom>
          <a:noFill/>
        </p:spPr>
        <p:txBody>
          <a:bodyPr wrap="square" rtlCol="0">
            <a:spAutoFit/>
          </a:bodyPr>
          <a:lstStyle/>
          <a:p>
            <a:r>
              <a:rPr lang="en-US" dirty="0" smtClean="0"/>
              <a:t>Wheat Grain</a:t>
            </a:r>
            <a:endParaRPr lang="en-US" dirty="0"/>
          </a:p>
        </p:txBody>
      </p:sp>
      <p:pic>
        <p:nvPicPr>
          <p:cNvPr id="1028" name="Picture 4" descr="http://www.homecookingadventure.com/images/articles/2086062968barley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28" y="2352968"/>
            <a:ext cx="3401597" cy="16284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90975" y="4179478"/>
            <a:ext cx="2038350" cy="369332"/>
          </a:xfrm>
          <a:prstGeom prst="rect">
            <a:avLst/>
          </a:prstGeom>
          <a:noFill/>
        </p:spPr>
        <p:txBody>
          <a:bodyPr wrap="square" rtlCol="0">
            <a:spAutoFit/>
          </a:bodyPr>
          <a:lstStyle/>
          <a:p>
            <a:r>
              <a:rPr lang="en-US" dirty="0" smtClean="0"/>
              <a:t>Barley Grain</a:t>
            </a:r>
            <a:endParaRPr lang="en-US" dirty="0"/>
          </a:p>
        </p:txBody>
      </p:sp>
      <p:pic>
        <p:nvPicPr>
          <p:cNvPr id="1030" name="Picture 6" descr="http://www.seriouseats.com/images/2014/02/20140203-grains-ry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746" y="2352968"/>
            <a:ext cx="2296854" cy="16445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20000" y="4274728"/>
            <a:ext cx="2038350" cy="369332"/>
          </a:xfrm>
          <a:prstGeom prst="rect">
            <a:avLst/>
          </a:prstGeom>
          <a:noFill/>
        </p:spPr>
        <p:txBody>
          <a:bodyPr wrap="square" rtlCol="0">
            <a:spAutoFit/>
          </a:bodyPr>
          <a:lstStyle/>
          <a:p>
            <a:r>
              <a:rPr lang="en-US" dirty="0" smtClean="0"/>
              <a:t>Rye Grain</a:t>
            </a:r>
            <a:endParaRPr lang="en-US" dirty="0"/>
          </a:p>
        </p:txBody>
      </p:sp>
      <p:pic>
        <p:nvPicPr>
          <p:cNvPr id="1032" name="Picture 8" descr="https://image.freepik.com/free-photo/cereals--oat--grain--agriculture_321219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4591" y="2352968"/>
            <a:ext cx="2450209" cy="16321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153650" y="4179478"/>
            <a:ext cx="2038350" cy="369332"/>
          </a:xfrm>
          <a:prstGeom prst="rect">
            <a:avLst/>
          </a:prstGeom>
          <a:noFill/>
        </p:spPr>
        <p:txBody>
          <a:bodyPr wrap="square" rtlCol="0">
            <a:spAutoFit/>
          </a:bodyPr>
          <a:lstStyle/>
          <a:p>
            <a:r>
              <a:rPr lang="en-US" dirty="0" smtClean="0"/>
              <a:t>Oat Grain</a:t>
            </a:r>
            <a:endParaRPr lang="en-US" dirty="0"/>
          </a:p>
        </p:txBody>
      </p:sp>
      <p:sp>
        <p:nvSpPr>
          <p:cNvPr id="8" name="Rectangle 7"/>
          <p:cNvSpPr/>
          <p:nvPr/>
        </p:nvSpPr>
        <p:spPr>
          <a:xfrm>
            <a:off x="165111" y="4644060"/>
            <a:ext cx="2573140" cy="1754326"/>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Red</a:t>
            </a:r>
          </a:p>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Skittles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Rectangle 15"/>
          <p:cNvSpPr/>
          <p:nvPr/>
        </p:nvSpPr>
        <p:spPr>
          <a:xfrm>
            <a:off x="3429928" y="4685743"/>
            <a:ext cx="2573141" cy="1754326"/>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Yellow </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Skittles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7" name="Rectangle 16"/>
          <p:cNvSpPr/>
          <p:nvPr/>
        </p:nvSpPr>
        <p:spPr>
          <a:xfrm>
            <a:off x="6664842" y="4685743"/>
            <a:ext cx="2573140" cy="1754326"/>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Purple </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Skittles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8" name="Rectangle 17"/>
          <p:cNvSpPr/>
          <p:nvPr/>
        </p:nvSpPr>
        <p:spPr>
          <a:xfrm>
            <a:off x="9284591" y="4666136"/>
            <a:ext cx="2735043" cy="1754326"/>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Pretzel </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M&amp;M</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Rectangle 9"/>
          <p:cNvSpPr/>
          <p:nvPr/>
        </p:nvSpPr>
        <p:spPr>
          <a:xfrm>
            <a:off x="9172636" y="2114550"/>
            <a:ext cx="2924114" cy="46101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7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a:t>
            </a:r>
            <a:endParaRPr lang="en-US" dirty="0"/>
          </a:p>
        </p:txBody>
      </p:sp>
      <p:sp>
        <p:nvSpPr>
          <p:cNvPr id="3" name="Content Placeholder 2"/>
          <p:cNvSpPr>
            <a:spLocks noGrp="1"/>
          </p:cNvSpPr>
          <p:nvPr>
            <p:ph idx="1"/>
          </p:nvPr>
        </p:nvSpPr>
        <p:spPr/>
        <p:txBody>
          <a:bodyPr/>
          <a:lstStyle/>
          <a:p>
            <a:r>
              <a:rPr lang="en-US" dirty="0" smtClean="0"/>
              <a:t>Scissors/ sharp knife that can cut cardboard precisely</a:t>
            </a:r>
          </a:p>
          <a:p>
            <a:r>
              <a:rPr lang="en-US" dirty="0" smtClean="0"/>
              <a:t>Shoe Box (Cardboard box)</a:t>
            </a:r>
          </a:p>
          <a:p>
            <a:r>
              <a:rPr lang="en-US" dirty="0" smtClean="0"/>
              <a:t>Peanut M&amp;Ms (Can substitute with similar sized candy)</a:t>
            </a:r>
          </a:p>
          <a:p>
            <a:r>
              <a:rPr lang="en-US" dirty="0" smtClean="0"/>
              <a:t>Skittles</a:t>
            </a:r>
          </a:p>
          <a:p>
            <a:r>
              <a:rPr lang="en-US" dirty="0" smtClean="0"/>
              <a:t>Pens/pencils/markers</a:t>
            </a:r>
          </a:p>
          <a:p>
            <a:r>
              <a:rPr lang="en-US" dirty="0" smtClean="0"/>
              <a:t>Rulers</a:t>
            </a:r>
          </a:p>
          <a:p>
            <a:r>
              <a:rPr lang="en-US" dirty="0" smtClean="0"/>
              <a:t>Bowls</a:t>
            </a:r>
            <a:endParaRPr lang="en-US" dirty="0"/>
          </a:p>
        </p:txBody>
      </p:sp>
    </p:spTree>
    <p:extLst>
      <p:ext uri="{BB962C8B-B14F-4D97-AF65-F5344CB8AC3E}">
        <p14:creationId xmlns:p14="http://schemas.microsoft.com/office/powerpoint/2010/main" val="29966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Advisor’s Eyes only!!</a:t>
            </a:r>
            <a:endParaRPr lang="en-US" dirty="0"/>
          </a:p>
        </p:txBody>
      </p:sp>
      <p:sp>
        <p:nvSpPr>
          <p:cNvPr id="3" name="Content Placeholder 2"/>
          <p:cNvSpPr>
            <a:spLocks noGrp="1"/>
          </p:cNvSpPr>
          <p:nvPr>
            <p:ph idx="1"/>
          </p:nvPr>
        </p:nvSpPr>
        <p:spPr>
          <a:xfrm>
            <a:off x="680321" y="2336872"/>
            <a:ext cx="11035429" cy="4254427"/>
          </a:xfrm>
        </p:spPr>
        <p:txBody>
          <a:bodyPr>
            <a:normAutofit/>
          </a:bodyPr>
          <a:lstStyle/>
          <a:p>
            <a:r>
              <a:rPr lang="en-US" dirty="0" smtClean="0"/>
              <a:t>1. Measure the Skittles and M&amp;M</a:t>
            </a:r>
          </a:p>
          <a:p>
            <a:r>
              <a:rPr lang="en-US" dirty="0" smtClean="0"/>
              <a:t>2. Draw holes on box that are big enough for the skittles to fall through but too small for </a:t>
            </a:r>
            <a:r>
              <a:rPr lang="en-US" dirty="0" err="1" smtClean="0"/>
              <a:t>m&amp;m</a:t>
            </a:r>
            <a:endParaRPr lang="en-US" dirty="0" smtClean="0"/>
          </a:p>
          <a:p>
            <a:r>
              <a:rPr lang="en-US" dirty="0" smtClean="0"/>
              <a:t>3. cut out holes in box (may require assistance)</a:t>
            </a:r>
          </a:p>
          <a:p>
            <a:r>
              <a:rPr lang="en-US" dirty="0" smtClean="0"/>
              <a:t>4. Place process box over a bowl</a:t>
            </a:r>
          </a:p>
          <a:p>
            <a:r>
              <a:rPr lang="en-US" dirty="0" smtClean="0"/>
              <a:t>5. pour the candy in box, shake and sift</a:t>
            </a:r>
          </a:p>
          <a:p>
            <a:r>
              <a:rPr lang="en-US" dirty="0" smtClean="0"/>
              <a:t>6. Challenge: Challenge one team to use the process box while the other team has to separate by hand. See which team finishes faster. The process box should be faster</a:t>
            </a:r>
          </a:p>
          <a:p>
            <a:pPr lvl="1"/>
            <a:r>
              <a:rPr lang="en-US" dirty="0" smtClean="0"/>
              <a:t>Engineers make things easier, cheaper, and more efficient</a:t>
            </a:r>
            <a:endParaRPr lang="en-US" dirty="0"/>
          </a:p>
        </p:txBody>
      </p:sp>
    </p:spTree>
    <p:extLst>
      <p:ext uri="{BB962C8B-B14F-4D97-AF65-F5344CB8AC3E}">
        <p14:creationId xmlns:p14="http://schemas.microsoft.com/office/powerpoint/2010/main" val="71392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does a Chemical Engineer make?</a:t>
            </a:r>
            <a:endParaRPr lang="en-US" dirty="0"/>
          </a:p>
        </p:txBody>
      </p:sp>
      <p:sp>
        <p:nvSpPr>
          <p:cNvPr id="3" name="Content Placeholder 2"/>
          <p:cNvSpPr>
            <a:spLocks noGrp="1"/>
          </p:cNvSpPr>
          <p:nvPr>
            <p:ph idx="1"/>
          </p:nvPr>
        </p:nvSpPr>
        <p:spPr/>
        <p:txBody>
          <a:bodyPr/>
          <a:lstStyle/>
          <a:p>
            <a:r>
              <a:rPr lang="en-US" dirty="0"/>
              <a:t>The lowest 10 percent earned less than </a:t>
            </a:r>
            <a:r>
              <a:rPr lang="en-US" b="1" dirty="0"/>
              <a:t>$58,830</a:t>
            </a:r>
            <a:r>
              <a:rPr lang="en-US" dirty="0"/>
              <a:t>, </a:t>
            </a:r>
            <a:endParaRPr lang="en-US" dirty="0" smtClean="0"/>
          </a:p>
          <a:p>
            <a:r>
              <a:rPr lang="en-US" dirty="0" smtClean="0"/>
              <a:t>Top </a:t>
            </a:r>
            <a:r>
              <a:rPr lang="en-US" dirty="0"/>
              <a:t>10 percent earned more than </a:t>
            </a:r>
            <a:r>
              <a:rPr lang="en-US" b="1" dirty="0"/>
              <a:t>$154,840</a:t>
            </a:r>
            <a:r>
              <a:rPr lang="en-US" dirty="0" smtClean="0"/>
              <a:t>.</a:t>
            </a:r>
          </a:p>
          <a:p>
            <a:r>
              <a:rPr lang="en-US" dirty="0" smtClean="0"/>
              <a:t>Median yearly salary was </a:t>
            </a:r>
            <a:r>
              <a:rPr lang="en-US" b="1" dirty="0" smtClean="0"/>
              <a:t>$94,350 in 2012*</a:t>
            </a:r>
            <a:endParaRPr lang="en-US" dirty="0"/>
          </a:p>
        </p:txBody>
      </p:sp>
      <p:pic>
        <p:nvPicPr>
          <p:cNvPr id="3074" name="Picture 2" descr="http://work.chron.com/DM-Resize/photos.demandstudios.com/getty/article/178/33/57279095.jpg?w=650&amp;h=406&amp;keep_ratio=1&amp;web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50" y="4299580"/>
            <a:ext cx="1447800" cy="193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320" y="6438896"/>
            <a:ext cx="2628900" cy="369332"/>
          </a:xfrm>
          <a:prstGeom prst="rect">
            <a:avLst/>
          </a:prstGeom>
          <a:noFill/>
        </p:spPr>
        <p:txBody>
          <a:bodyPr wrap="square" rtlCol="0">
            <a:spAutoFit/>
          </a:bodyPr>
          <a:lstStyle/>
          <a:p>
            <a:r>
              <a:rPr lang="en-US" dirty="0" smtClean="0"/>
              <a:t>Police: $56,980 (2012) </a:t>
            </a:r>
            <a:endParaRPr lang="en-US" dirty="0"/>
          </a:p>
        </p:txBody>
      </p:sp>
      <p:sp>
        <p:nvSpPr>
          <p:cNvPr id="7" name="TextBox 6"/>
          <p:cNvSpPr txBox="1"/>
          <p:nvPr/>
        </p:nvSpPr>
        <p:spPr>
          <a:xfrm>
            <a:off x="3993731" y="6438896"/>
            <a:ext cx="2987040" cy="369332"/>
          </a:xfrm>
          <a:prstGeom prst="rect">
            <a:avLst/>
          </a:prstGeom>
          <a:noFill/>
        </p:spPr>
        <p:txBody>
          <a:bodyPr wrap="square" rtlCol="0">
            <a:spAutoFit/>
          </a:bodyPr>
          <a:lstStyle/>
          <a:p>
            <a:r>
              <a:rPr lang="en-US" dirty="0" smtClean="0"/>
              <a:t>Chemist: $73,060 (2012) </a:t>
            </a:r>
            <a:endParaRPr lang="en-US" dirty="0"/>
          </a:p>
        </p:txBody>
      </p:sp>
      <p:sp>
        <p:nvSpPr>
          <p:cNvPr id="8" name="TextBox 7"/>
          <p:cNvSpPr txBox="1"/>
          <p:nvPr/>
        </p:nvSpPr>
        <p:spPr>
          <a:xfrm>
            <a:off x="8071282" y="6438896"/>
            <a:ext cx="2987040" cy="369332"/>
          </a:xfrm>
          <a:prstGeom prst="rect">
            <a:avLst/>
          </a:prstGeom>
          <a:noFill/>
        </p:spPr>
        <p:txBody>
          <a:bodyPr wrap="square" rtlCol="0">
            <a:spAutoFit/>
          </a:bodyPr>
          <a:lstStyle/>
          <a:p>
            <a:r>
              <a:rPr lang="en-US" dirty="0" smtClean="0"/>
              <a:t>Doctor: $187,200 (2012) </a:t>
            </a:r>
            <a:endParaRPr lang="en-US" dirty="0"/>
          </a:p>
        </p:txBody>
      </p:sp>
      <p:pic>
        <p:nvPicPr>
          <p:cNvPr id="3076" name="Picture 4" descr="http://f.tqn.com/y/chemistry/1/W/5/b/chem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6" y="4311534"/>
            <a:ext cx="2655990" cy="1938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classroom.synonym.com/DM-Resize/photos.demandstudios.com/getty/article/251/247/87654723.jpg?w=600&amp;h=600&amp;keep_ratio=1"/>
          <p:cNvPicPr>
            <a:picLocks noChangeAspect="1" noChangeArrowheads="1"/>
          </p:cNvPicPr>
          <p:nvPr/>
        </p:nvPicPr>
        <p:blipFill rotWithShape="1">
          <a:blip r:embed="rId5">
            <a:extLst>
              <a:ext uri="{28A0092B-C50C-407E-A947-70E740481C1C}">
                <a14:useLocalDpi xmlns:a14="http://schemas.microsoft.com/office/drawing/2010/main" val="0"/>
              </a:ext>
            </a:extLst>
          </a:blip>
          <a:srcRect r="45589"/>
          <a:stretch/>
        </p:blipFill>
        <p:spPr bwMode="auto">
          <a:xfrm>
            <a:off x="8535252" y="4338021"/>
            <a:ext cx="1510415" cy="1938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74320" y="4136531"/>
            <a:ext cx="571841" cy="54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HS</a:t>
            </a:r>
            <a:endParaRPr lang="en-US" dirty="0"/>
          </a:p>
        </p:txBody>
      </p:sp>
      <p:sp>
        <p:nvSpPr>
          <p:cNvPr id="12" name="Rectangle 11"/>
          <p:cNvSpPr/>
          <p:nvPr/>
        </p:nvSpPr>
        <p:spPr>
          <a:xfrm>
            <a:off x="3384414" y="4136531"/>
            <a:ext cx="571841" cy="54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3" name="Rectangle 12"/>
          <p:cNvSpPr/>
          <p:nvPr/>
        </p:nvSpPr>
        <p:spPr>
          <a:xfrm>
            <a:off x="7696952" y="4136531"/>
            <a:ext cx="571841" cy="544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Tree>
    <p:extLst>
      <p:ext uri="{BB962C8B-B14F-4D97-AF65-F5344CB8AC3E}">
        <p14:creationId xmlns:p14="http://schemas.microsoft.com/office/powerpoint/2010/main" val="3902975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244</TotalTime>
  <Words>987</Words>
  <Application>Microsoft Office PowerPoint</Application>
  <PresentationFormat>Widescreen</PresentationFormat>
  <Paragraphs>130</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Trebuchet MS</vt:lpstr>
      <vt:lpstr>Berlin</vt:lpstr>
      <vt:lpstr>Chemical Engineers</vt:lpstr>
      <vt:lpstr>Who is a Chemical Engineer?</vt:lpstr>
      <vt:lpstr>What does a Chemical Engineer do?</vt:lpstr>
      <vt:lpstr>Example: Cheerios</vt:lpstr>
      <vt:lpstr>New Application!!! Gluten Free Cheerios</vt:lpstr>
      <vt:lpstr>Process Development: Case Study - Let’s go Gluten Free</vt:lpstr>
      <vt:lpstr>You need:</vt:lpstr>
      <vt:lpstr>Advisor’s Eyes only!!</vt:lpstr>
      <vt:lpstr>How much does a Chemical Engineer make?</vt:lpstr>
      <vt:lpstr>What industries hire Chemical Engineers</vt:lpstr>
      <vt:lpstr>What classes should I take (now) for Chemical Engineering (later)</vt:lpstr>
      <vt:lpstr>Typical Chemical Engineering Freshmen Year of College</vt:lpstr>
      <vt:lpstr>Polymerization</vt:lpstr>
      <vt:lpstr>Silly Puddy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Engineers</dc:title>
  <dc:creator>Microsoft account</dc:creator>
  <cp:lastModifiedBy>Shenica Mathieu (Arabia Mountain High School)</cp:lastModifiedBy>
  <cp:revision>22</cp:revision>
  <dcterms:created xsi:type="dcterms:W3CDTF">2015-08-30T14:55:07Z</dcterms:created>
  <dcterms:modified xsi:type="dcterms:W3CDTF">2016-05-20T20:12:37Z</dcterms:modified>
</cp:coreProperties>
</file>